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6D5FCB-5DF6-D0CD-CCD7-CE67E7F1A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2A63C6-CBDF-96B6-6187-6CE093A95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5D17-E15A-D0AF-7CDE-2FAACF41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1512C7-516E-6830-68FE-255C1F5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6EB5AA-9BFF-EE10-49C5-A0F79B19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7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BAAD-F418-4C55-8870-B456CB6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EB251-223B-E4DD-47B0-A665D052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B34B51-B856-A1F2-7A44-12338867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07AA14-1498-45B3-0C07-2DF0807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0C34EA-F227-4254-3610-FC757DF3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41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2819-155C-6A1F-F3D8-907E55B1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F222B4-0697-7241-03DA-0F11F208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1AC02-BE0E-FAB4-1203-39105022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40BF3-C350-2D4B-B388-A45B9154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38AE01-AE57-949D-25FA-2EC379A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2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C3792-8CA7-722A-EB95-F699F40D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192E2F-24BD-37E6-C04F-60C690F4A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3AA63B-9D0F-B105-9254-E09E66446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0BE9E-1382-1FD0-B0FE-36C65E5B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23E279-FEB1-3544-29F0-0B841C9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19E60A-DE56-41D5-2DAC-76DE13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34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C125D-7693-CB26-C8DD-CEE2BA0C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31AADE-C9CB-E62E-BC38-BF4BD01EE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C8439E-F0BF-E431-ECDF-B748F28F8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9ECC36-91DE-BFCA-C263-5B9AA40B0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160B5F-0BE7-84A6-6005-D1B046776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5F8CC-A982-CBA0-04D5-3FAC809F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F50CF90-1DF1-9F6A-CDDE-D388D4A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CEEEC-E69C-BD89-59F8-6F8AF64A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2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EBE8A-AA93-99E1-26BD-7D231844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969D8B-E29E-38CB-E70D-B7E5EAD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14A777-FB9C-C037-DC53-B4A7ADC0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B10C04-DEB3-C9DD-01D2-B25CFD0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E8D925-DAB6-8E72-82D1-A882B5DE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E117FA1-AD56-AB0C-7E97-7F19ACF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05023D-0D49-4C53-9B5B-4EAE6F14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9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483CA-3D63-FF6B-025C-C6147493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27E827-A76B-90EE-7BBA-9FD8ACADD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7DB83C-F553-8569-F3A6-101943E39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280F0-BF26-A41F-3E4F-893105A7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118E95-86C6-C1F7-60C7-39C9BA49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E6306C-16D0-331A-7B88-0845DB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E26F1-8E94-4C51-151D-B73E4B07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E5A534-F3CD-246D-1BF1-B9A64CD4C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FEAB8B-7ABF-1C59-EFA6-2F656E367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014FAA-D36B-918D-7362-D9EE35A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BFF3D-0E7C-56DA-91A3-D65A50B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EC90D8-D739-BD01-D935-335DF7AE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4F161F-F928-DD40-337C-1404E864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C25356-0F9B-BE61-3E8D-E9EA44D9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452FC7-B81D-642B-D431-47639EFB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2EF5B7-1A28-BABD-6288-B25EC6F2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6BB4E7-35E3-611C-DE39-7BD7FF1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A68859-1C83-3909-D96B-CE3EA3ECF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C31C7C-0910-F31C-40B5-C2A196BC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96D16E-A715-1602-776E-80DCA57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9AF8AB-DA62-17DF-AEC4-990F57A8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14372B-E392-D425-2CAB-A15C6E0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2750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AB3D9A7-C80D-B003-F8A2-95EB3DA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A3F0F-9A8D-59F8-7FF8-AF18F2AF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4D20F7-BCEC-6AD3-4353-D336146E9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D8476B-86D5-C1B0-B448-11BCB51C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5F3DCC-850E-8729-8F12-F626DFA9E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3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Приоритеты ИИ-решений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Group4Media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Методология расчёта рейтинга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Формула интегрального рейтинга:</a:t>
            </a:r>
          </a:p>
          <a:p>
            <a:pPr algn="l" lvl="1"/>
            <a:r>
              <a:t>(Сумма / 13) × 50% + (Экспертное мнение / 3) × 50%</a:t>
            </a:r>
          </a:p>
          <a:p>
            <a:pPr algn="l"/>
            <a:r>
              <a:t>Оценка (столбцы H:L → Сумма, макс. 13 баллов):</a:t>
            </a:r>
          </a:p>
          <a:p>
            <a:pPr algn="l" lvl="1"/>
            <a:r>
              <a:t>H. Масштабирование (1-3)</a:t>
            </a:r>
          </a:p>
          <a:p>
            <a:pPr algn="l" lvl="1"/>
            <a:r>
              <a:t>I. Польза для клиентов (1-3)</a:t>
            </a:r>
          </a:p>
          <a:p>
            <a:pPr algn="l" lvl="1"/>
            <a:r>
              <a:t>J. Адаптация (1-3)</a:t>
            </a:r>
          </a:p>
          <a:p>
            <a:pPr algn="l" lvl="1"/>
            <a:r>
              <a:t>K. Поиск поставщика (1-3)</a:t>
            </a:r>
          </a:p>
          <a:p>
            <a:pPr algn="l" lvl="1"/>
            <a:r>
              <a:t>L. Скорость разработки (1-3)</a:t>
            </a:r>
          </a:p>
          <a:p>
            <a:pPr algn="l"/>
            <a:r>
              <a:t>Экспертное мнение (столбец N) — оценка Кати:</a:t>
            </a:r>
          </a:p>
          <a:p>
            <a:pPr algn="l" lvl="1"/>
            <a:r>
              <a:t>3 — высокий приоритет</a:t>
            </a:r>
          </a:p>
          <a:p>
            <a:pPr algn="l" lvl="1"/>
            <a:r>
              <a:t>2 — средний приоритет</a:t>
            </a:r>
          </a:p>
          <a:p>
            <a:pPr algn="l" lvl="1"/>
            <a:r>
              <a:t>1 — низкий приоритет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Ключевые показатели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870267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Показатель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Значение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Всего задач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37</a:t>
                      </a:r>
                    </a:p>
                  </a:txBody>
                  <a:tcPr/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Критических (90%+)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11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Высоких (80%+)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19</a:t>
                      </a:r>
                    </a:p>
                  </a:txBody>
                  <a:tcPr/>
                </a:tc>
              </a:tr>
              <a:tr h="870270">
                <a:tc>
                  <a:txBody>
                    <a:bodyPr/>
                    <a:lstStyle/>
                    <a:p>
                      <a:r>
                        <a:t>Средний рейтинг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76%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Разбивка по направлениям продукта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83482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Направление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Кол-во задач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</a:t>
                      </a: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6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Автоматизация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</a:t>
                      </a: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Инфраструктура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Парсер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</a:t>
                      </a: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База знаний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2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Другое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t>Форматирование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1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ТОП-10 задач: Критический приоритет (90%+)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95576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Рейтинг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Задача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Департамент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Направление</a:t>
                      </a:r>
                    </a:p>
                  </a:txBody>
                  <a:tcPr>
                    <a:solidFill>
                      <a:srgbClr val="00E5A0"/>
                    </a:solidFill>
                  </a:tcPr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Поиск сайтов по спискам рекламодателей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Accelerate Аня 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Автоматизация</a:t>
                      </a:r>
                    </a:p>
                  </a:txBody>
                  <a:tcPr/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100%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Чат-боты с best practices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Media System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База знаний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Снижение текстовой рутины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/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96%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Парсинг спецпроектов конкурентов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C+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Парсер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 и драйверы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96%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Генерация стратегий и инсайтов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Понимание рынка и аудиторий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92%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Синхронизация Excel → pptx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Общее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95576">
                <a:tc>
                  <a:txBody>
                    <a:bodyPr/>
                    <a:lstStyle/>
                    <a:p>
                      <a:r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Автосборка новостей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Общее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Парсер</a:t>
                      </a:r>
                    </a:p>
                  </a:txBody>
                  <a:tcPr/>
                </a:tc>
              </a:tr>
              <a:tr h="395578">
                <a:tc>
                  <a:txBody>
                    <a:bodyPr/>
                    <a:lstStyle/>
                    <a:p>
                      <a:r>
                        <a:t>92%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Единый контекст знаний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База знаний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Высокий приоритет (80-89%)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62611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Рейтинг</a:t>
                      </a:r>
                    </a:p>
                  </a:txBody>
                  <a:tcPr>
                    <a:solidFill>
                      <a:srgbClr val="00C8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Задача</a:t>
                      </a:r>
                    </a:p>
                  </a:txBody>
                  <a:tcPr>
                    <a:solidFill>
                      <a:srgbClr val="00C8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Департамент</a:t>
                      </a:r>
                    </a:p>
                  </a:txBody>
                  <a:tcPr>
                    <a:solidFill>
                      <a:srgbClr val="00C8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Направление</a:t>
                      </a:r>
                    </a:p>
                  </a:txBody>
                  <a:tcPr>
                    <a:solidFill>
                      <a:srgbClr val="00C896"/>
                    </a:solidFill>
                  </a:tcPr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Глубокий анализ и прогноз 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88%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Контроль по чек-листу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New Business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Инфраструктура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Поиск инсайтов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88%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 из Адметрикс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Trading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Поддержка стратегического ресерча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88%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Работа с pptx: перевод, визуал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Общее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FAQ помощник + глоссарий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Инфраструктура</a:t>
                      </a:r>
                    </a:p>
                  </a:txBody>
                  <a:tcPr/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85%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Сборка аналитических отчетов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Media System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Ускорение подготовки отчётов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Mediamaker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/>
                </a:tc>
              </a:tr>
              <a:tr h="362611">
                <a:tc>
                  <a:txBody>
                    <a:bodyPr/>
                    <a:lstStyle/>
                    <a:p>
                      <a:r>
                        <a:t>83%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Предложения по анализу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Accelerate Аня 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362617">
                <a:tc>
                  <a:txBody>
                    <a:bodyPr/>
                    <a:lstStyle/>
                    <a:p>
                      <a:r>
                        <a:t>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Транскрибирование конференций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Другое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Средний приоритет (50-79%)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35133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Рейтинг</a:t>
                      </a:r>
                    </a:p>
                  </a:txBody>
                  <a:tcPr>
                    <a:solidFill>
                      <a:srgbClr val="00A8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Задача</a:t>
                      </a:r>
                    </a:p>
                  </a:txBody>
                  <a:tcPr>
                    <a:solidFill>
                      <a:srgbClr val="00A8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Департамент</a:t>
                      </a:r>
                    </a:p>
                  </a:txBody>
                  <a:tcPr>
                    <a:solidFill>
                      <a:srgbClr val="00A87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Направление</a:t>
                      </a:r>
                    </a:p>
                  </a:txBody>
                  <a:tcPr>
                    <a:solidFill>
                      <a:srgbClr val="00A87D"/>
                    </a:solidFill>
                  </a:tcPr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Обработка xlsx-отчётов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Accelerate Женя 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/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76%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Простановка встреч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New Business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Инфраструктура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ИИ-ассистенты для онбординга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Инфраструктура</a:t>
                      </a:r>
                    </a:p>
                  </a:txBody>
                  <a:tcPr/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72%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Мониторинг баннерной активности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era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Сбор данных по картине рынка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Парсер</a:t>
                      </a:r>
                    </a:p>
                  </a:txBody>
                  <a:tcPr/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68%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Сложный 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Accelerate Аня Л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Анализ данных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Трансформация PDF в PPT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Accelerate Аня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/>
                </a:tc>
              </a:tr>
              <a:tr h="435133">
                <a:tc>
                  <a:txBody>
                    <a:bodyPr/>
                    <a:lstStyle/>
                    <a:p>
                      <a:r>
                        <a:t>68%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Отрисовка графиков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Accelerate Аня 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PPT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435141">
                <a:tc>
                  <a:txBody>
                    <a:bodyPr/>
                    <a:lstStyle/>
                    <a:p>
                      <a:r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Анализ креативов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Accelerate Аня 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Другое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Низкий приоритет (&lt;50%)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43917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Рейтинг</a:t>
                      </a:r>
                    </a:p>
                  </a:txBody>
                  <a:tcPr>
                    <a:solidFill>
                      <a:srgbClr val="4A55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Задача</a:t>
                      </a:r>
                    </a:p>
                  </a:txBody>
                  <a:tcPr>
                    <a:solidFill>
                      <a:srgbClr val="4A55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Департамент</a:t>
                      </a:r>
                    </a:p>
                  </a:txBody>
                  <a:tcPr>
                    <a:solidFill>
                      <a:srgbClr val="4A55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Направление</a:t>
                      </a:r>
                    </a:p>
                  </a:txBody>
                  <a:tcPr>
                    <a:solidFill>
                      <a:srgbClr val="4A5568"/>
                    </a:solidFill>
                  </a:tcPr>
                </a:tc>
              </a:tr>
              <a:tr h="543917">
                <a:tc>
                  <a:txBody>
                    <a:bodyPr/>
                    <a:lstStyle/>
                    <a:p>
                      <a:r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Python-скрипты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Accelerate Женя 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Автоматизация</a:t>
                      </a:r>
                    </a:p>
                  </a:txBody>
                  <a:tcPr/>
                </a:tc>
              </a:tr>
              <a:tr h="543917">
                <a:tc>
                  <a:txBody>
                    <a:bodyPr/>
                    <a:lstStyle/>
                    <a:p>
                      <a:r>
                        <a:t>47%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Выявление SKU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Accelerate Женя П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Автоматизация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543917">
                <a:tc>
                  <a:txBody>
                    <a:bodyPr/>
                    <a:lstStyle/>
                    <a:p>
                      <a:r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Обезличивание 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New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Форматирование</a:t>
                      </a:r>
                    </a:p>
                  </a:txBody>
                  <a:tcPr/>
                </a:tc>
              </a:tr>
              <a:tr h="543917">
                <a:tc>
                  <a:txBody>
                    <a:bodyPr/>
                    <a:lstStyle/>
                    <a:p>
                      <a:r>
                        <a:t>44%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Опрос руководителей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HR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Автоматизация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543917">
                <a:tc>
                  <a:txBody>
                    <a:bodyPr/>
                    <a:lstStyle/>
                    <a:p>
                      <a:r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Работа с рейтингами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New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Другое</a:t>
                      </a:r>
                    </a:p>
                  </a:txBody>
                  <a:tcPr/>
                </a:tc>
              </a:tr>
              <a:tr h="543917">
                <a:tc>
                  <a:txBody>
                    <a:bodyPr/>
                    <a:lstStyle/>
                    <a:p>
                      <a:r>
                        <a:t>17%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Скриншоты публикаций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Accelerate Аня В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Автоматизация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543919">
                <a:tc>
                  <a:txBody>
                    <a:bodyPr/>
                    <a:lstStyle/>
                    <a:p>
                      <a: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AI Prompt 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Другое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 и рекомендации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Фокус на критических задачах (11 задач, 90%+):</a:t>
            </a:r>
          </a:p>
          <a:p>
            <a:pPr algn="l" lvl="1"/>
            <a:r>
              <a:t>Mediamaker — лидер по количеству приоритетных задач</a:t>
            </a:r>
          </a:p>
          <a:p>
            <a:pPr algn="l" lvl="1"/>
            <a:r>
              <a:t>Анализ данных — ключевое направление (14 задач)</a:t>
            </a:r>
          </a:p>
          <a:p>
            <a:pPr algn="l"/>
            <a:r>
              <a:t>Быстрые победы:</a:t>
            </a:r>
          </a:p>
          <a:p>
            <a:pPr algn="l" lvl="1"/>
            <a:r>
              <a:t>Чат-боты с best practices (100%)</a:t>
            </a:r>
          </a:p>
          <a:p>
            <a:pPr algn="l" lvl="1"/>
            <a:r>
              <a:t>Автосборка новостей (92%)</a:t>
            </a:r>
          </a:p>
          <a:p>
            <a:pPr algn="l" lvl="1"/>
            <a:r>
              <a:t>Синхронизация Excel → pptx (92%)</a:t>
            </a:r>
          </a:p>
          <a:p>
            <a:pPr algn="l"/>
            <a:r>
              <a:t>Следующие шаги:</a:t>
            </a:r>
          </a:p>
          <a:p>
            <a:pPr algn="l" lvl="1"/>
            <a:r>
              <a:t>Сформировать roadmap по критическим задачам</a:t>
            </a:r>
          </a:p>
          <a:p>
            <a:pPr algn="l" lvl="1"/>
            <a:r>
              <a:t>Определить ресурсы и сроки реализации</a:t>
            </a:r>
          </a:p>
          <a:p>
            <a:pPr algn="l" lvl="1"/>
            <a:r>
              <a:t>Запустить пилоты по ТОП-3 задачам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Širokoúhlá obrazovka</PresentationFormat>
  <Paragraphs>0</Paragraphs>
  <Slides>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0</vt:i4>
      </vt:variant>
    </vt:vector>
  </HeadingPairs>
  <TitlesOfParts>
    <vt:vector size="4" baseType="lpstr">
      <vt:lpstr>Aptos</vt:lpstr>
      <vt:lpstr>Aptos Display</vt:lpstr>
      <vt:lpstr>Arial</vt:lpstr>
      <vt:lpstr>Motiv Office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Vejsada</dc:creator>
  <cp:lastModifiedBy>Daniel Vejsada</cp:lastModifiedBy>
  <cp:revision>2</cp:revision>
  <dcterms:created xsi:type="dcterms:W3CDTF">2026-01-04T07:21:20Z</dcterms:created>
  <dcterms:modified xsi:type="dcterms:W3CDTF">2026-01-04T07:32:22Z</dcterms:modified>
</cp:coreProperties>
</file>